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8"/>
  </p:notesMasterIdLst>
  <p:sldIdLst>
    <p:sldId id="256" r:id="rId2"/>
    <p:sldId id="258" r:id="rId3"/>
    <p:sldId id="259" r:id="rId4"/>
    <p:sldId id="260" r:id="rId5"/>
    <p:sldId id="257"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71"/>
  </p:normalViewPr>
  <p:slideViewPr>
    <p:cSldViewPr snapToGrid="0" snapToObjects="1">
      <p:cViewPr varScale="1">
        <p:scale>
          <a:sx n="90" d="100"/>
          <a:sy n="90" d="100"/>
        </p:scale>
        <p:origin x="232" y="4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155FD-3B51-D442-8F14-542E9E8A3125}" type="datetimeFigureOut">
              <a:rPr lang="en-US" smtClean="0"/>
              <a:t>4/15/20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79E55-5916-4245-A6C4-FCF646EF4375}" type="slidenum">
              <a:rPr lang="en-US" smtClean="0"/>
              <a:t>‹#›</a:t>
            </a:fld>
            <a:endParaRPr lang="en-US"/>
          </a:p>
        </p:txBody>
      </p:sp>
    </p:spTree>
    <p:extLst>
      <p:ext uri="{BB962C8B-B14F-4D97-AF65-F5344CB8AC3E}">
        <p14:creationId xmlns:p14="http://schemas.microsoft.com/office/powerpoint/2010/main" val="175820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This will be the last lesson until next semester. I hope these have been helpful for your at-home practicing. Today’s discussion is about pronunciation. We will focus on the B and V sounds, L and R sounds, some vowels. As we go through these sounds, please pause and practice </a:t>
            </a:r>
            <a:r>
              <a:rPr lang="en-US" dirty="0" err="1"/>
              <a:t>thse</a:t>
            </a:r>
            <a:r>
              <a:rPr lang="en-US" dirty="0"/>
              <a:t> phrases at home.  </a:t>
            </a:r>
          </a:p>
        </p:txBody>
      </p:sp>
      <p:sp>
        <p:nvSpPr>
          <p:cNvPr id="4" name="Slide Number Placeholder 3"/>
          <p:cNvSpPr>
            <a:spLocks noGrp="1"/>
          </p:cNvSpPr>
          <p:nvPr>
            <p:ph type="sldNum" sz="quarter" idx="5"/>
          </p:nvPr>
        </p:nvSpPr>
        <p:spPr/>
        <p:txBody>
          <a:bodyPr/>
          <a:lstStyle/>
          <a:p>
            <a:fld id="{83379E55-5916-4245-A6C4-FCF646EF4375}" type="slidenum">
              <a:rPr lang="en-US" smtClean="0"/>
              <a:t>1</a:t>
            </a:fld>
            <a:endParaRPr lang="en-US"/>
          </a:p>
        </p:txBody>
      </p:sp>
    </p:spTree>
    <p:extLst>
      <p:ext uri="{BB962C8B-B14F-4D97-AF65-F5344CB8AC3E}">
        <p14:creationId xmlns:p14="http://schemas.microsoft.com/office/powerpoint/2010/main" val="409802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B and V noises, listen the first </a:t>
            </a:r>
            <a:r>
              <a:rPr lang="en-US" dirty="0" err="1"/>
              <a:t>itme</a:t>
            </a:r>
            <a:r>
              <a:rPr lang="en-US" dirty="0"/>
              <a:t> through then go back and pronounce them </a:t>
            </a:r>
            <a:r>
              <a:rPr lang="en-US" dirty="0" err="1"/>
              <a:t>youself</a:t>
            </a:r>
            <a:r>
              <a:rPr lang="en-US" dirty="0"/>
              <a:t> as </a:t>
            </a:r>
            <a:r>
              <a:rPr lang="en-US" dirty="0" err="1"/>
              <a:t>closesly</a:t>
            </a:r>
            <a:r>
              <a:rPr lang="en-US" dirty="0"/>
              <a:t> as you can to what you hear. This will require focus and should help your pronunciation of the b and v sound. </a:t>
            </a:r>
          </a:p>
        </p:txBody>
      </p:sp>
      <p:sp>
        <p:nvSpPr>
          <p:cNvPr id="4" name="Slide Number Placeholder 3"/>
          <p:cNvSpPr>
            <a:spLocks noGrp="1"/>
          </p:cNvSpPr>
          <p:nvPr>
            <p:ph type="sldNum" sz="quarter" idx="5"/>
          </p:nvPr>
        </p:nvSpPr>
        <p:spPr/>
        <p:txBody>
          <a:bodyPr/>
          <a:lstStyle/>
          <a:p>
            <a:fld id="{83379E55-5916-4245-A6C4-FCF646EF4375}" type="slidenum">
              <a:rPr lang="en-US" smtClean="0"/>
              <a:t>2</a:t>
            </a:fld>
            <a:endParaRPr lang="en-US"/>
          </a:p>
        </p:txBody>
      </p:sp>
    </p:spTree>
    <p:extLst>
      <p:ext uri="{BB962C8B-B14F-4D97-AF65-F5344CB8AC3E}">
        <p14:creationId xmlns:p14="http://schemas.microsoft.com/office/powerpoint/2010/main" val="209455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learned the vowel noises a long time ago when learning English. Now is the time in your language learning when you can perfect your pronunciation of these sounds. Some words appear to sound the same if the letter is the same; however these silly sayings will increase your awareness of how different words in English are pronounced with similar appearance. </a:t>
            </a:r>
          </a:p>
        </p:txBody>
      </p:sp>
      <p:sp>
        <p:nvSpPr>
          <p:cNvPr id="4" name="Slide Number Placeholder 3"/>
          <p:cNvSpPr>
            <a:spLocks noGrp="1"/>
          </p:cNvSpPr>
          <p:nvPr>
            <p:ph type="sldNum" sz="quarter" idx="5"/>
          </p:nvPr>
        </p:nvSpPr>
        <p:spPr/>
        <p:txBody>
          <a:bodyPr/>
          <a:lstStyle/>
          <a:p>
            <a:fld id="{83379E55-5916-4245-A6C4-FCF646EF4375}" type="slidenum">
              <a:rPr lang="en-US" smtClean="0"/>
              <a:t>4</a:t>
            </a:fld>
            <a:endParaRPr lang="en-US"/>
          </a:p>
        </p:txBody>
      </p:sp>
    </p:spTree>
    <p:extLst>
      <p:ext uri="{BB962C8B-B14F-4D97-AF65-F5344CB8AC3E}">
        <p14:creationId xmlns:p14="http://schemas.microsoft.com/office/powerpoint/2010/main" val="269124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these are similar to the vowel sounds we just practiced. Many words in English look like they should rhyme but sound very different. These are formally called homophones. Practicing how each word is pronounced will help prevent errors in the future! </a:t>
            </a:r>
          </a:p>
        </p:txBody>
      </p:sp>
      <p:sp>
        <p:nvSpPr>
          <p:cNvPr id="4" name="Slide Number Placeholder 3"/>
          <p:cNvSpPr>
            <a:spLocks noGrp="1"/>
          </p:cNvSpPr>
          <p:nvPr>
            <p:ph type="sldNum" sz="quarter" idx="5"/>
          </p:nvPr>
        </p:nvSpPr>
        <p:spPr/>
        <p:txBody>
          <a:bodyPr/>
          <a:lstStyle/>
          <a:p>
            <a:fld id="{83379E55-5916-4245-A6C4-FCF646EF4375}" type="slidenum">
              <a:rPr lang="en-US" smtClean="0"/>
              <a:t>5</a:t>
            </a:fld>
            <a:endParaRPr lang="en-US"/>
          </a:p>
        </p:txBody>
      </p:sp>
    </p:spTree>
    <p:extLst>
      <p:ext uri="{BB962C8B-B14F-4D97-AF65-F5344CB8AC3E}">
        <p14:creationId xmlns:p14="http://schemas.microsoft.com/office/powerpoint/2010/main" val="177361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It was a wonderful semester and we wish we could have spent all of it with you in person. </a:t>
            </a:r>
          </a:p>
        </p:txBody>
      </p:sp>
      <p:sp>
        <p:nvSpPr>
          <p:cNvPr id="4" name="Slide Number Placeholder 3"/>
          <p:cNvSpPr>
            <a:spLocks noGrp="1"/>
          </p:cNvSpPr>
          <p:nvPr>
            <p:ph type="sldNum" sz="quarter" idx="5"/>
          </p:nvPr>
        </p:nvSpPr>
        <p:spPr/>
        <p:txBody>
          <a:bodyPr/>
          <a:lstStyle/>
          <a:p>
            <a:fld id="{83379E55-5916-4245-A6C4-FCF646EF4375}" type="slidenum">
              <a:rPr lang="en-US" smtClean="0"/>
              <a:t>6</a:t>
            </a:fld>
            <a:endParaRPr lang="en-US"/>
          </a:p>
        </p:txBody>
      </p:sp>
    </p:spTree>
    <p:extLst>
      <p:ext uri="{BB962C8B-B14F-4D97-AF65-F5344CB8AC3E}">
        <p14:creationId xmlns:p14="http://schemas.microsoft.com/office/powerpoint/2010/main" val="300381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4/15/20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701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4/15/20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234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4/15/20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23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4/15/20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74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4/15/20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792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4/15/20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14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4/15/20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0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4/15/20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067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4/15/20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159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4/15/20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003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4/15/20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299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4/15/20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6549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801" r:id="rId6"/>
    <p:sldLayoutId id="2147483796" r:id="rId7"/>
    <p:sldLayoutId id="2147483797" r:id="rId8"/>
    <p:sldLayoutId id="2147483798" r:id="rId9"/>
    <p:sldLayoutId id="2147483800" r:id="rId10"/>
    <p:sldLayoutId id="2147483799" r:id="rId1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937AE2-390D-4223-A563-13625CF42891}"/>
              </a:ext>
            </a:extLst>
          </p:cNvPr>
          <p:cNvPicPr>
            <a:picLocks noChangeAspect="1"/>
          </p:cNvPicPr>
          <p:nvPr/>
        </p:nvPicPr>
        <p:blipFill rotWithShape="1">
          <a:blip r:embed="rId5"/>
          <a:srcRect t="11256" r="9091" b="16467"/>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04916E-F3B9-3F40-B379-828DA2C44757}"/>
              </a:ext>
            </a:extLst>
          </p:cNvPr>
          <p:cNvSpPr>
            <a:spLocks noGrp="1"/>
          </p:cNvSpPr>
          <p:nvPr>
            <p:ph type="ctrTitle"/>
          </p:nvPr>
        </p:nvSpPr>
        <p:spPr>
          <a:xfrm>
            <a:off x="477981" y="1122362"/>
            <a:ext cx="4023360" cy="2802219"/>
          </a:xfrm>
        </p:spPr>
        <p:txBody>
          <a:bodyPr anchor="b">
            <a:normAutofit/>
          </a:bodyPr>
          <a:lstStyle/>
          <a:p>
            <a:r>
              <a:rPr lang="en-US" sz="3200">
                <a:solidFill>
                  <a:schemeClr val="bg1"/>
                </a:solidFill>
              </a:rPr>
              <a:t>Pronunciation Practice </a:t>
            </a:r>
          </a:p>
        </p:txBody>
      </p:sp>
      <p:sp>
        <p:nvSpPr>
          <p:cNvPr id="3" name="Subtitle 2">
            <a:extLst>
              <a:ext uri="{FF2B5EF4-FFF2-40B4-BE49-F238E27FC236}">
                <a16:creationId xmlns:a16="http://schemas.microsoft.com/office/drawing/2014/main" id="{45FECA3B-5D6F-A44C-9CF7-CCE12BC94EE6}"/>
              </a:ext>
            </a:extLst>
          </p:cNvPr>
          <p:cNvSpPr>
            <a:spLocks noGrp="1"/>
          </p:cNvSpPr>
          <p:nvPr>
            <p:ph type="subTitle" idx="1"/>
          </p:nvPr>
        </p:nvSpPr>
        <p:spPr>
          <a:xfrm>
            <a:off x="477980" y="3969352"/>
            <a:ext cx="4023359" cy="1208141"/>
          </a:xfrm>
        </p:spPr>
        <p:txBody>
          <a:bodyPr>
            <a:normAutofit/>
          </a:bodyPr>
          <a:lstStyle/>
          <a:p>
            <a:r>
              <a:rPr lang="en-US" sz="1600">
                <a:solidFill>
                  <a:schemeClr val="bg1"/>
                </a:solidFill>
              </a:rPr>
              <a:t>ELC Advanced </a:t>
            </a:r>
          </a:p>
        </p:txBody>
      </p:sp>
      <p:pic>
        <p:nvPicPr>
          <p:cNvPr id="5" name="Audio 4">
            <a:hlinkClick r:id="" action="ppaction://media"/>
            <a:extLst>
              <a:ext uri="{FF2B5EF4-FFF2-40B4-BE49-F238E27FC236}">
                <a16:creationId xmlns:a16="http://schemas.microsoft.com/office/drawing/2014/main" id="{34A48E28-D33D-2A49-A3AD-CFA838AD1B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59741591"/>
      </p:ext>
    </p:extLst>
  </p:cSld>
  <p:clrMapOvr>
    <a:masterClrMapping/>
  </p:clrMapOvr>
  <mc:AlternateContent xmlns:mc="http://schemas.openxmlformats.org/markup-compatibility/2006">
    <mc:Choice xmlns:p14="http://schemas.microsoft.com/office/powerpoint/2010/main" Requires="p14">
      <p:transition spd="slow" p14:dur="2000" advTm="25124"/>
    </mc:Choice>
    <mc:Fallback>
      <p:transition spd="slow" advTm="25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406D25-E2F1-3B4C-A5C0-8BF00D8425EF}"/>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B and V</a:t>
            </a:r>
          </a:p>
        </p:txBody>
      </p:sp>
      <p:sp>
        <p:nvSpPr>
          <p:cNvPr id="3" name="Content Placeholder 2">
            <a:extLst>
              <a:ext uri="{FF2B5EF4-FFF2-40B4-BE49-F238E27FC236}">
                <a16:creationId xmlns:a16="http://schemas.microsoft.com/office/drawing/2014/main" id="{1A300AE1-8F91-244A-9FBE-58719C219C35}"/>
              </a:ext>
            </a:extLst>
          </p:cNvPr>
          <p:cNvSpPr>
            <a:spLocks noGrp="1"/>
          </p:cNvSpPr>
          <p:nvPr>
            <p:ph idx="1"/>
          </p:nvPr>
        </p:nvSpPr>
        <p:spPr>
          <a:xfrm>
            <a:off x="5231958" y="605896"/>
            <a:ext cx="5923721" cy="5646208"/>
          </a:xfrm>
        </p:spPr>
        <p:txBody>
          <a:bodyPr anchor="ctr">
            <a:normAutofit/>
          </a:bodyPr>
          <a:lstStyle/>
          <a:p>
            <a:pPr fontAlgn="base"/>
            <a:r>
              <a:rPr lang="en-US" sz="2400" i="1"/>
              <a:t>Blue blurry vines blind </a:t>
            </a:r>
            <a:endParaRPr lang="en-US" sz="2400"/>
          </a:p>
          <a:p>
            <a:pPr fontAlgn="base"/>
            <a:r>
              <a:rPr lang="en-US" sz="2400" i="1"/>
              <a:t>Betty loves the velvet vest best</a:t>
            </a:r>
            <a:endParaRPr lang="en-US" sz="2400"/>
          </a:p>
          <a:p>
            <a:pPr fontAlgn="base"/>
            <a:r>
              <a:rPr lang="en-US" sz="2400" i="1"/>
              <a:t>Barber baby bubbles and a bumblebee</a:t>
            </a:r>
            <a:endParaRPr lang="en-US" sz="2400"/>
          </a:p>
          <a:p>
            <a:pPr fontAlgn="base"/>
            <a:r>
              <a:rPr lang="en-US" sz="2400" i="1"/>
              <a:t>Burnt base, vicious  vase</a:t>
            </a:r>
            <a:endParaRPr lang="en-US" sz="2400"/>
          </a:p>
          <a:p>
            <a:pPr fontAlgn="base"/>
            <a:r>
              <a:rPr lang="en-US" sz="2400" i="1"/>
              <a:t>Vivacious Val vacuumed Violet’s very vivid vehicle</a:t>
            </a:r>
            <a:endParaRPr lang="en-US" sz="2400"/>
          </a:p>
          <a:p>
            <a:endParaRPr lang="en-US" sz="2400"/>
          </a:p>
        </p:txBody>
      </p:sp>
      <p:pic>
        <p:nvPicPr>
          <p:cNvPr id="4" name="Audio 3">
            <a:hlinkClick r:id="" action="ppaction://media"/>
            <a:extLst>
              <a:ext uri="{FF2B5EF4-FFF2-40B4-BE49-F238E27FC236}">
                <a16:creationId xmlns:a16="http://schemas.microsoft.com/office/drawing/2014/main" id="{B3FE0EB0-BCF1-B948-B8C0-EA0ECE5D3D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32548235"/>
      </p:ext>
    </p:extLst>
  </p:cSld>
  <p:clrMapOvr>
    <a:masterClrMapping/>
  </p:clrMapOvr>
  <mc:AlternateContent xmlns:mc="http://schemas.openxmlformats.org/markup-compatibility/2006">
    <mc:Choice xmlns:p14="http://schemas.microsoft.com/office/powerpoint/2010/main" Requires="p14">
      <p:transition spd="slow" p14:dur="2000" advTm="54902"/>
    </mc:Choice>
    <mc:Fallback>
      <p:transition spd="slow" advTm="54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5B64-0C4B-1A4F-AFDD-3529064C09F4}"/>
              </a:ext>
            </a:extLst>
          </p:cNvPr>
          <p:cNvSpPr>
            <a:spLocks noGrp="1"/>
          </p:cNvSpPr>
          <p:nvPr>
            <p:ph type="title"/>
          </p:nvPr>
        </p:nvSpPr>
        <p:spPr/>
        <p:txBody>
          <a:bodyPr/>
          <a:lstStyle/>
          <a:p>
            <a:r>
              <a:rPr lang="en-US" dirty="0"/>
              <a:t>L and R</a:t>
            </a:r>
          </a:p>
        </p:txBody>
      </p:sp>
      <p:sp>
        <p:nvSpPr>
          <p:cNvPr id="3" name="Content Placeholder 2">
            <a:extLst>
              <a:ext uri="{FF2B5EF4-FFF2-40B4-BE49-F238E27FC236}">
                <a16:creationId xmlns:a16="http://schemas.microsoft.com/office/drawing/2014/main" id="{C69668A9-63C1-0644-8359-B2747507D865}"/>
              </a:ext>
            </a:extLst>
          </p:cNvPr>
          <p:cNvSpPr>
            <a:spLocks noGrp="1"/>
          </p:cNvSpPr>
          <p:nvPr>
            <p:ph idx="1"/>
          </p:nvPr>
        </p:nvSpPr>
        <p:spPr/>
        <p:txBody>
          <a:bodyPr/>
          <a:lstStyle/>
          <a:p>
            <a:pPr fontAlgn="base"/>
            <a:r>
              <a:rPr lang="en-US" i="1" dirty="0"/>
              <a:t>Truly rural</a:t>
            </a:r>
            <a:endParaRPr lang="en-US" dirty="0"/>
          </a:p>
          <a:p>
            <a:pPr fontAlgn="base"/>
            <a:r>
              <a:rPr lang="en-US" i="1" dirty="0"/>
              <a:t>I scream, you scream, we all scream for ice cream</a:t>
            </a:r>
            <a:endParaRPr lang="en-US" dirty="0"/>
          </a:p>
          <a:p>
            <a:pPr fontAlgn="base"/>
            <a:r>
              <a:rPr lang="en-US" i="1" dirty="0"/>
              <a:t>Rolling red wagons</a:t>
            </a:r>
            <a:endParaRPr lang="en-US" dirty="0"/>
          </a:p>
          <a:p>
            <a:pPr fontAlgn="base"/>
            <a:r>
              <a:rPr lang="en-US" i="1" dirty="0"/>
              <a:t>Red blood, bad blood</a:t>
            </a:r>
            <a:endParaRPr lang="en-US" dirty="0"/>
          </a:p>
          <a:p>
            <a:endParaRPr lang="en-US" dirty="0"/>
          </a:p>
        </p:txBody>
      </p:sp>
      <p:pic>
        <p:nvPicPr>
          <p:cNvPr id="4" name="Audio 3">
            <a:hlinkClick r:id="" action="ppaction://media"/>
            <a:extLst>
              <a:ext uri="{FF2B5EF4-FFF2-40B4-BE49-F238E27FC236}">
                <a16:creationId xmlns:a16="http://schemas.microsoft.com/office/drawing/2014/main" id="{3974A4D2-3DA0-0342-B4D6-A8FFA5A4E2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67969551"/>
      </p:ext>
    </p:extLst>
  </p:cSld>
  <p:clrMapOvr>
    <a:masterClrMapping/>
  </p:clrMapOvr>
  <mc:AlternateContent xmlns:mc="http://schemas.openxmlformats.org/markup-compatibility/2006">
    <mc:Choice xmlns:p14="http://schemas.microsoft.com/office/powerpoint/2010/main" Requires="p14">
      <p:transition spd="slow" p14:dur="2000" advTm="21076"/>
    </mc:Choice>
    <mc:Fallback>
      <p:transition spd="slow" advTm="21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984BD-B9E7-AA4E-BE22-052745B46D04}"/>
              </a:ext>
            </a:extLst>
          </p:cNvPr>
          <p:cNvSpPr>
            <a:spLocks noGrp="1"/>
          </p:cNvSpPr>
          <p:nvPr>
            <p:ph type="title"/>
          </p:nvPr>
        </p:nvSpPr>
        <p:spPr>
          <a:xfrm>
            <a:off x="858749" y="963997"/>
            <a:ext cx="3787457" cy="4938361"/>
          </a:xfrm>
        </p:spPr>
        <p:txBody>
          <a:bodyPr anchor="ctr">
            <a:normAutofit/>
          </a:bodyPr>
          <a:lstStyle/>
          <a:p>
            <a:pPr algn="r"/>
            <a:r>
              <a:rPr lang="en-US" dirty="0"/>
              <a:t>Vowels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69CEF2-3A36-7447-86CA-44A081479153}"/>
              </a:ext>
            </a:extLst>
          </p:cNvPr>
          <p:cNvSpPr>
            <a:spLocks noGrp="1"/>
          </p:cNvSpPr>
          <p:nvPr>
            <p:ph idx="1"/>
          </p:nvPr>
        </p:nvSpPr>
        <p:spPr>
          <a:xfrm>
            <a:off x="5301798" y="963507"/>
            <a:ext cx="5968181" cy="4938851"/>
          </a:xfrm>
        </p:spPr>
        <p:txBody>
          <a:bodyPr anchor="ctr">
            <a:normAutofit/>
          </a:bodyPr>
          <a:lstStyle/>
          <a:p>
            <a:pPr fontAlgn="base"/>
            <a:r>
              <a:rPr lang="en-US" b="1" i="1" dirty="0"/>
              <a:t>E</a:t>
            </a:r>
            <a:r>
              <a:rPr lang="en-US" i="1" dirty="0"/>
              <a:t>ddie </a:t>
            </a:r>
            <a:r>
              <a:rPr lang="en-US" b="1" i="1" dirty="0"/>
              <a:t>e</a:t>
            </a:r>
            <a:r>
              <a:rPr lang="en-US" i="1" dirty="0"/>
              <a:t>dited </a:t>
            </a:r>
            <a:r>
              <a:rPr lang="en-US" b="1" i="1" dirty="0"/>
              <a:t>Ea</a:t>
            </a:r>
            <a:r>
              <a:rPr lang="en-US" i="1" dirty="0"/>
              <a:t>rl’s </a:t>
            </a:r>
            <a:r>
              <a:rPr lang="en-US" b="1" i="1" dirty="0"/>
              <a:t>ea</a:t>
            </a:r>
            <a:r>
              <a:rPr lang="en-US" i="1" dirty="0"/>
              <a:t>sy music</a:t>
            </a:r>
            <a:endParaRPr lang="en-US" dirty="0"/>
          </a:p>
          <a:p>
            <a:pPr fontAlgn="base"/>
            <a:r>
              <a:rPr lang="en-US" i="1" dirty="0"/>
              <a:t>G</a:t>
            </a:r>
            <a:r>
              <a:rPr lang="en-US" b="1" i="1" dirty="0"/>
              <a:t>oo</a:t>
            </a:r>
            <a:r>
              <a:rPr lang="en-US" i="1" dirty="0"/>
              <a:t>ey g</a:t>
            </a:r>
            <a:r>
              <a:rPr lang="en-US" b="1" i="1" dirty="0"/>
              <a:t>o</a:t>
            </a:r>
            <a:r>
              <a:rPr lang="en-US" i="1" dirty="0"/>
              <a:t>pher g</a:t>
            </a:r>
            <a:r>
              <a:rPr lang="en-US" b="1" i="1" dirty="0"/>
              <a:t>u</a:t>
            </a:r>
            <a:r>
              <a:rPr lang="en-US" i="1" dirty="0"/>
              <a:t>ts</a:t>
            </a:r>
            <a:endParaRPr lang="en-US" dirty="0"/>
          </a:p>
          <a:p>
            <a:pPr fontAlgn="base"/>
            <a:r>
              <a:rPr lang="en-US" b="1" i="1" dirty="0"/>
              <a:t>E</a:t>
            </a:r>
            <a:r>
              <a:rPr lang="en-US" i="1" dirty="0"/>
              <a:t>xcited </a:t>
            </a:r>
            <a:r>
              <a:rPr lang="en-US" b="1" i="1" dirty="0"/>
              <a:t>e</a:t>
            </a:r>
            <a:r>
              <a:rPr lang="en-US" i="1" dirty="0"/>
              <a:t>x</a:t>
            </a:r>
            <a:r>
              <a:rPr lang="en-US" b="1" i="1" dirty="0"/>
              <a:t>e</a:t>
            </a:r>
            <a:r>
              <a:rPr lang="en-US" i="1" dirty="0"/>
              <a:t>cutioner </a:t>
            </a:r>
            <a:r>
              <a:rPr lang="en-US" b="1" i="1" dirty="0"/>
              <a:t>e</a:t>
            </a:r>
            <a:r>
              <a:rPr lang="en-US" i="1" dirty="0"/>
              <a:t>x</a:t>
            </a:r>
            <a:r>
              <a:rPr lang="en-US" b="1" i="1" dirty="0"/>
              <a:t>e</a:t>
            </a:r>
            <a:r>
              <a:rPr lang="en-US" i="1" dirty="0"/>
              <a:t>rcising his powers </a:t>
            </a:r>
            <a:r>
              <a:rPr lang="en-US" b="1" i="1" dirty="0"/>
              <a:t>e</a:t>
            </a:r>
            <a:r>
              <a:rPr lang="en-US" i="1" dirty="0"/>
              <a:t>xc</a:t>
            </a:r>
            <a:r>
              <a:rPr lang="en-US" b="1" i="1" dirty="0"/>
              <a:t>e</a:t>
            </a:r>
            <a:r>
              <a:rPr lang="en-US" i="1" dirty="0"/>
              <a:t>ssively</a:t>
            </a:r>
            <a:endParaRPr lang="en-US" dirty="0"/>
          </a:p>
          <a:p>
            <a:pPr fontAlgn="base"/>
            <a:r>
              <a:rPr lang="en-US" b="1" i="1" dirty="0"/>
              <a:t>A</a:t>
            </a:r>
            <a:r>
              <a:rPr lang="en-US" i="1" dirty="0"/>
              <a:t>nnie </a:t>
            </a:r>
            <a:r>
              <a:rPr lang="en-US" b="1" i="1" dirty="0"/>
              <a:t>a</a:t>
            </a:r>
            <a:r>
              <a:rPr lang="en-US" i="1" dirty="0"/>
              <a:t>te </a:t>
            </a:r>
            <a:r>
              <a:rPr lang="en-US" b="1" i="1" dirty="0"/>
              <a:t>ei</a:t>
            </a:r>
            <a:r>
              <a:rPr lang="en-US" i="1" dirty="0"/>
              <a:t>ght </a:t>
            </a:r>
            <a:r>
              <a:rPr lang="en-US" b="1" i="1" dirty="0"/>
              <a:t>A</a:t>
            </a:r>
            <a:r>
              <a:rPr lang="en-US" i="1" dirty="0"/>
              <a:t>rctic </a:t>
            </a:r>
            <a:r>
              <a:rPr lang="en-US" b="1" i="1" dirty="0"/>
              <a:t>a</a:t>
            </a:r>
            <a:r>
              <a:rPr lang="en-US" i="1" dirty="0"/>
              <a:t>pples</a:t>
            </a:r>
            <a:endParaRPr lang="en-US" dirty="0"/>
          </a:p>
          <a:p>
            <a:pPr fontAlgn="base"/>
            <a:r>
              <a:rPr lang="en-US" i="1" dirty="0"/>
              <a:t>An </a:t>
            </a:r>
            <a:r>
              <a:rPr lang="en-US" b="1" i="1" dirty="0"/>
              <a:t>o</a:t>
            </a:r>
            <a:r>
              <a:rPr lang="en-US" i="1" dirty="0"/>
              <a:t>range </a:t>
            </a:r>
            <a:r>
              <a:rPr lang="en-US" b="1" i="1" dirty="0"/>
              <a:t>o</a:t>
            </a:r>
            <a:r>
              <a:rPr lang="en-US" i="1" dirty="0"/>
              <a:t>val sp</a:t>
            </a:r>
            <a:r>
              <a:rPr lang="en-US" b="1" i="1" dirty="0"/>
              <a:t>oo</a:t>
            </a:r>
            <a:r>
              <a:rPr lang="en-US" i="1" dirty="0"/>
              <a:t>ks the </a:t>
            </a:r>
            <a:r>
              <a:rPr lang="en-US" b="1" i="1" dirty="0"/>
              <a:t>o</a:t>
            </a:r>
            <a:r>
              <a:rPr lang="en-US" i="1" dirty="0"/>
              <a:t>dd </a:t>
            </a:r>
            <a:r>
              <a:rPr lang="en-US" b="1" i="1" dirty="0"/>
              <a:t>o</a:t>
            </a:r>
            <a:r>
              <a:rPr lang="en-US" i="1" dirty="0"/>
              <a:t>perative</a:t>
            </a:r>
            <a:endParaRPr lang="en-US" dirty="0"/>
          </a:p>
          <a:p>
            <a:pPr fontAlgn="base"/>
            <a:r>
              <a:rPr lang="en-US" i="1" dirty="0"/>
              <a:t>An </a:t>
            </a:r>
            <a:r>
              <a:rPr lang="en-US" b="1" i="1" dirty="0"/>
              <a:t>aw</a:t>
            </a:r>
            <a:r>
              <a:rPr lang="en-US" i="1" dirty="0"/>
              <a:t>ful </a:t>
            </a:r>
            <a:r>
              <a:rPr lang="en-US" b="1" i="1" dirty="0"/>
              <a:t>aa</a:t>
            </a:r>
            <a:r>
              <a:rPr lang="en-US" i="1" dirty="0"/>
              <a:t>rdvark and an </a:t>
            </a:r>
            <a:r>
              <a:rPr lang="en-US" b="1" i="1" dirty="0"/>
              <a:t>a</a:t>
            </a:r>
            <a:r>
              <a:rPr lang="en-US" i="1" dirty="0"/>
              <a:t>ching </a:t>
            </a:r>
            <a:r>
              <a:rPr lang="en-US" b="1" i="1" dirty="0"/>
              <a:t>a</a:t>
            </a:r>
            <a:r>
              <a:rPr lang="en-US" i="1" dirty="0"/>
              <a:t>pe </a:t>
            </a:r>
            <a:r>
              <a:rPr lang="en-US" b="1" i="1" dirty="0"/>
              <a:t>a</a:t>
            </a:r>
            <a:r>
              <a:rPr lang="en-US" i="1" dirty="0"/>
              <a:t>te an </a:t>
            </a:r>
            <a:r>
              <a:rPr lang="en-US" b="1" i="1" dirty="0"/>
              <a:t>a</a:t>
            </a:r>
            <a:r>
              <a:rPr lang="en-US" i="1" dirty="0"/>
              <a:t>ntelope</a:t>
            </a:r>
            <a:endParaRPr lang="en-US" dirty="0"/>
          </a:p>
          <a:p>
            <a:endParaRPr lang="en-US" dirty="0"/>
          </a:p>
        </p:txBody>
      </p:sp>
      <p:pic>
        <p:nvPicPr>
          <p:cNvPr id="4" name="Audio 3">
            <a:hlinkClick r:id="" action="ppaction://media"/>
            <a:extLst>
              <a:ext uri="{FF2B5EF4-FFF2-40B4-BE49-F238E27FC236}">
                <a16:creationId xmlns:a16="http://schemas.microsoft.com/office/drawing/2014/main" id="{C9641596-9E34-A840-8B35-890025B5A5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08640047"/>
      </p:ext>
    </p:extLst>
  </p:cSld>
  <p:clrMapOvr>
    <a:masterClrMapping/>
  </p:clrMapOvr>
  <mc:AlternateContent xmlns:mc="http://schemas.openxmlformats.org/markup-compatibility/2006">
    <mc:Choice xmlns:p14="http://schemas.microsoft.com/office/powerpoint/2010/main" Requires="p14">
      <p:transition spd="slow" p14:dur="2000" advTm="57160"/>
    </mc:Choice>
    <mc:Fallback>
      <p:transition spd="slow" advTm="57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4E491-0250-1F4B-A27D-6A9737C716CD}"/>
              </a:ext>
            </a:extLst>
          </p:cNvPr>
          <p:cNvSpPr>
            <a:spLocks noGrp="1"/>
          </p:cNvSpPr>
          <p:nvPr>
            <p:ph type="title"/>
          </p:nvPr>
        </p:nvSpPr>
        <p:spPr>
          <a:xfrm>
            <a:off x="643468" y="643467"/>
            <a:ext cx="3073550" cy="5126203"/>
          </a:xfrm>
        </p:spPr>
        <p:txBody>
          <a:bodyPr anchor="ctr">
            <a:normAutofit/>
          </a:bodyPr>
          <a:lstStyle/>
          <a:p>
            <a:pPr algn="r"/>
            <a:r>
              <a:rPr lang="en-US" b="1"/>
              <a:t>Our Strange Lingo </a:t>
            </a:r>
            <a:endParaRPr lang="en-US"/>
          </a:p>
        </p:txBody>
      </p:sp>
      <p:cxnSp>
        <p:nvCxnSpPr>
          <p:cNvPr id="15"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383DE2-3441-BF42-A3FA-7B57E6C9718B}"/>
              </a:ext>
            </a:extLst>
          </p:cNvPr>
          <p:cNvSpPr>
            <a:spLocks noGrp="1"/>
          </p:cNvSpPr>
          <p:nvPr>
            <p:ph idx="1"/>
          </p:nvPr>
        </p:nvSpPr>
        <p:spPr>
          <a:xfrm>
            <a:off x="4363786" y="621697"/>
            <a:ext cx="6791894" cy="5147973"/>
          </a:xfrm>
        </p:spPr>
        <p:txBody>
          <a:bodyPr anchor="ctr">
            <a:normAutofit/>
          </a:bodyPr>
          <a:lstStyle/>
          <a:p>
            <a:pPr>
              <a:lnSpc>
                <a:spcPct val="90000"/>
              </a:lnSpc>
            </a:pPr>
            <a:r>
              <a:rPr lang="en-US" sz="1900" dirty="0"/>
              <a:t>When the English tongue we speak. Why is break not rhymed with freak? Will you tell me why it's true</a:t>
            </a:r>
            <a:br>
              <a:rPr lang="en-US" sz="1900" dirty="0"/>
            </a:br>
            <a:r>
              <a:rPr lang="en-US" sz="1900" dirty="0"/>
              <a:t>We say sew but likewise few? </a:t>
            </a:r>
          </a:p>
          <a:p>
            <a:pPr>
              <a:lnSpc>
                <a:spcPct val="90000"/>
              </a:lnSpc>
            </a:pPr>
            <a:r>
              <a:rPr lang="en-US" sz="1900" dirty="0"/>
              <a:t>And the maker of the verse,</a:t>
            </a:r>
            <a:br>
              <a:rPr lang="en-US" sz="1900" dirty="0"/>
            </a:br>
            <a:r>
              <a:rPr lang="en-US" sz="1900" dirty="0"/>
              <a:t>Cannot rhyme his horse with worse? Beard is not the same as heard Cord is different from word.</a:t>
            </a:r>
            <a:br>
              <a:rPr lang="en-US" sz="1900" dirty="0"/>
            </a:br>
            <a:r>
              <a:rPr lang="en-US" sz="1900" dirty="0"/>
              <a:t>Cow is cow but low is low</a:t>
            </a:r>
            <a:br>
              <a:rPr lang="en-US" sz="1900" dirty="0"/>
            </a:br>
            <a:r>
              <a:rPr lang="en-US" sz="1900" dirty="0"/>
              <a:t>Shoe is never rhymed with foe. Think of hose, </a:t>
            </a:r>
            <a:r>
              <a:rPr lang="en-US" sz="1900" dirty="0" err="1"/>
              <a:t>dose,and</a:t>
            </a:r>
            <a:r>
              <a:rPr lang="en-US" sz="1900" dirty="0"/>
              <a:t> lose </a:t>
            </a:r>
          </a:p>
          <a:p>
            <a:pPr>
              <a:lnSpc>
                <a:spcPct val="90000"/>
              </a:lnSpc>
            </a:pPr>
            <a:r>
              <a:rPr lang="en-US" sz="1900" dirty="0"/>
              <a:t>And think of goose and yet with choose Think of comb, tomb and bomb,</a:t>
            </a:r>
            <a:br>
              <a:rPr lang="en-US" sz="1900" dirty="0"/>
            </a:br>
            <a:r>
              <a:rPr lang="en-US" sz="1900" dirty="0"/>
              <a:t>Doll and roll or home and some.</a:t>
            </a:r>
            <a:br>
              <a:rPr lang="en-US" sz="1900" dirty="0"/>
            </a:br>
            <a:r>
              <a:rPr lang="en-US" sz="1900" dirty="0"/>
              <a:t>Since pay is rhymed with say </a:t>
            </a:r>
          </a:p>
          <a:p>
            <a:pPr>
              <a:lnSpc>
                <a:spcPct val="90000"/>
              </a:lnSpc>
            </a:pPr>
            <a:r>
              <a:rPr lang="en-US" sz="1900" dirty="0"/>
              <a:t>Why not paid with said I pray?</a:t>
            </a:r>
            <a:br>
              <a:rPr lang="en-US" sz="1900" dirty="0"/>
            </a:br>
            <a:r>
              <a:rPr lang="en-US" sz="1900" dirty="0"/>
              <a:t>Think of blood, food and good.                                                    Wherefore done, but gone and lone - Is there any reason known? </a:t>
            </a:r>
          </a:p>
          <a:p>
            <a:pPr>
              <a:lnSpc>
                <a:spcPct val="90000"/>
              </a:lnSpc>
            </a:pPr>
            <a:r>
              <a:rPr lang="en-US" sz="1900" dirty="0"/>
              <a:t>To sum up all, it seems to me Sound and letters don't agree. </a:t>
            </a:r>
          </a:p>
          <a:p>
            <a:pPr>
              <a:lnSpc>
                <a:spcPct val="90000"/>
              </a:lnSpc>
            </a:pPr>
            <a:endParaRPr lang="en-US" sz="1900" dirty="0"/>
          </a:p>
        </p:txBody>
      </p:sp>
      <p:sp>
        <p:nvSpPr>
          <p:cNvPr id="16"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udio 4">
            <a:hlinkClick r:id="" action="ppaction://media"/>
            <a:extLst>
              <a:ext uri="{FF2B5EF4-FFF2-40B4-BE49-F238E27FC236}">
                <a16:creationId xmlns:a16="http://schemas.microsoft.com/office/drawing/2014/main" id="{ED2EA5BA-B03B-0D46-9FCD-0C30BC74B4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91313285"/>
      </p:ext>
    </p:extLst>
  </p:cSld>
  <p:clrMapOvr>
    <a:masterClrMapping/>
  </p:clrMapOvr>
  <mc:AlternateContent xmlns:mc="http://schemas.openxmlformats.org/markup-compatibility/2006">
    <mc:Choice xmlns:p14="http://schemas.microsoft.com/office/powerpoint/2010/main" Requires="p14">
      <p:transition spd="slow" p14:dur="2000" advTm="99065"/>
    </mc:Choice>
    <mc:Fallback>
      <p:transition spd="slow" advTm="99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96C3-B950-5A47-9BB4-00D9E5CFD368}"/>
              </a:ext>
            </a:extLst>
          </p:cNvPr>
          <p:cNvSpPr>
            <a:spLocks noGrp="1"/>
          </p:cNvSpPr>
          <p:nvPr>
            <p:ph type="ctrTitle"/>
          </p:nvPr>
        </p:nvSpPr>
        <p:spPr/>
        <p:txBody>
          <a:bodyPr/>
          <a:lstStyle/>
          <a:p>
            <a:r>
              <a:rPr lang="en-US" dirty="0"/>
              <a:t>Thank you! </a:t>
            </a:r>
          </a:p>
        </p:txBody>
      </p:sp>
      <p:sp>
        <p:nvSpPr>
          <p:cNvPr id="3" name="Subtitle 2">
            <a:extLst>
              <a:ext uri="{FF2B5EF4-FFF2-40B4-BE49-F238E27FC236}">
                <a16:creationId xmlns:a16="http://schemas.microsoft.com/office/drawing/2014/main" id="{ADAF0806-54BC-6B4E-9118-51968E24135F}"/>
              </a:ext>
            </a:extLst>
          </p:cNvPr>
          <p:cNvSpPr>
            <a:spLocks noGrp="1"/>
          </p:cNvSpPr>
          <p:nvPr>
            <p:ph type="subTitle" idx="1"/>
          </p:nvPr>
        </p:nvSpPr>
        <p:spPr/>
        <p:txBody>
          <a:bodyPr/>
          <a:lstStyle/>
          <a:p>
            <a:endParaRPr lang="en-US"/>
          </a:p>
        </p:txBody>
      </p:sp>
      <p:pic>
        <p:nvPicPr>
          <p:cNvPr id="4" name="Audio 3">
            <a:hlinkClick r:id="" action="ppaction://media"/>
            <a:extLst>
              <a:ext uri="{FF2B5EF4-FFF2-40B4-BE49-F238E27FC236}">
                <a16:creationId xmlns:a16="http://schemas.microsoft.com/office/drawing/2014/main" id="{8B806FFB-2453-0E45-A08E-A992A92A9E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36317691"/>
      </p:ext>
    </p:extLst>
  </p:cSld>
  <p:clrMapOvr>
    <a:masterClrMapping/>
  </p:clrMapOvr>
  <mc:AlternateContent xmlns:mc="http://schemas.openxmlformats.org/markup-compatibility/2006">
    <mc:Choice xmlns:p14="http://schemas.microsoft.com/office/powerpoint/2010/main" Requires="p14">
      <p:transition spd="slow" p14:dur="2000" advTm="23357"/>
    </mc:Choice>
    <mc:Fallback>
      <p:transition spd="slow" advTm="23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515</Words>
  <Application>Microsoft Macintosh PowerPoint</Application>
  <PresentationFormat>Widescreen</PresentationFormat>
  <Paragraphs>37</Paragraphs>
  <Slides>6</Slides>
  <Notes>5</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Calibri</vt:lpstr>
      <vt:lpstr>Calibri Light</vt:lpstr>
      <vt:lpstr>RetrospectVTI</vt:lpstr>
      <vt:lpstr>Pronunciation Practice </vt:lpstr>
      <vt:lpstr>B and V</vt:lpstr>
      <vt:lpstr>L and R</vt:lpstr>
      <vt:lpstr>Vowels</vt:lpstr>
      <vt:lpstr>Our Strange Lingo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Pronunciation Practice </dc:title>
  <dc:creator>Michala Jenkins</dc:creator>
  <cp:lastModifiedBy>Michala Jenkins</cp:lastModifiedBy>
  <cp:revision>3</cp:revision>
  <dcterms:created xsi:type="dcterms:W3CDTF">2020-04-15T22:45:11Z</dcterms:created>
  <dcterms:modified xsi:type="dcterms:W3CDTF">2020-04-16T00:21:59Z</dcterms:modified>
</cp:coreProperties>
</file>